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7" r:id="rId3"/>
    <p:sldId id="26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8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77bc149f4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77bc149f4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77bc149f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77bc149f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77bc149f4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77bc149f4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7779c6f33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7779c6f33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77bc149f4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77bc149f4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77bc149f4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77bc149f4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77bc149f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77bc149f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81111384a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81111384a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b0ea21067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b0ea21067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docs/user_guide/10min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Healthcare Administrative Data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Conditionals, assignment versus comparison operator</a:t>
            </a:r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 dirty="0"/>
              <a:t>x=1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 dirty="0"/>
              <a:t>If x==1: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    print('Hello World!')</a:t>
            </a:r>
            <a:endParaRPr sz="1350" dirty="0"/>
          </a:p>
          <a:p>
            <a:pPr marL="0" marR="7620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350" dirty="0"/>
              <a:t>else:</a:t>
            </a:r>
            <a:endParaRPr sz="1350" dirty="0"/>
          </a:p>
          <a:p>
            <a:pPr marL="0" marR="76200" lvl="0" indent="0" algn="l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 dirty="0"/>
              <a:t>    print(‘Good Day’)</a:t>
            </a:r>
            <a:endParaRPr sz="1350" dirty="0"/>
          </a:p>
          <a:p>
            <a:pPr marL="0" lvl="0" indent="0" algn="l" rtl="0">
              <a:spcBef>
                <a:spcPts val="11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 - Pandas</a:t>
            </a:r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Good Reference for Pandas: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https://pandas.pydata.org/docs/user_guide/10min.html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Moving to an Integrating Development Environment for next part.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Typically intros to Python are taught using a thing called Jupyter - it’s a kind of programming tool know as a ‘notebook’.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Given what I know folks are using with either SQL or SAS, we’ll leave notebooks as a later topic (but it is not one to be skipped).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Instead the demo will be in ‘Spyder’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‘Ecosystem’</a:t>
            </a:r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core language can be run in many kinds of environments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“Batch”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Command line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Job scheduler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“Notebook”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Almost always “Jupyter”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Zeppelin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Databricks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 - Interactive Development Environment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Spyder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PyCharm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9DD41-5D41-4A1F-AAFC-EA67A37C1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85725"/>
            <a:ext cx="8520600" cy="557213"/>
          </a:xfrm>
        </p:spPr>
        <p:txBody>
          <a:bodyPr>
            <a:normAutofit fontScale="90000"/>
          </a:bodyPr>
          <a:lstStyle/>
          <a:p>
            <a:r>
              <a:rPr lang="en-US" dirty="0"/>
              <a:t>Getting Python with all the Bells and Whistles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48E698-FA44-42ED-BBA7-A3153F0CB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595262"/>
            <a:ext cx="8520600" cy="72633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Anaconda – Comes with a few hundred of the most popular packages available and all the fun extension, like </a:t>
            </a:r>
            <a:r>
              <a:rPr lang="en-US" dirty="0" err="1"/>
              <a:t>Jupyter</a:t>
            </a:r>
            <a:r>
              <a:rPr lang="en-US" dirty="0"/>
              <a:t> and Spyder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9DB38D-9362-41F4-9C3A-768BFC1B2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418" y="1321593"/>
            <a:ext cx="7293769" cy="358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B52A1A-C9BC-4CA1-9388-C80FA4CCC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938" y="214313"/>
            <a:ext cx="5572124" cy="471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68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C7444-463B-4C9F-A0D4-F012470BA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667" y="1060546"/>
            <a:ext cx="7366519" cy="2608068"/>
          </a:xfrm>
        </p:spPr>
        <p:txBody>
          <a:bodyPr>
            <a:noAutofit/>
          </a:bodyPr>
          <a:lstStyle/>
          <a:p>
            <a:r>
              <a:rPr lang="en-US" sz="5400" dirty="0"/>
              <a:t>And now for something completely different:</a:t>
            </a:r>
            <a:br>
              <a:rPr lang="en-US" sz="5400" dirty="0"/>
            </a:br>
            <a:r>
              <a:rPr lang="en-US" sz="5400" dirty="0"/>
              <a:t>		Fun Facts</a:t>
            </a:r>
          </a:p>
        </p:txBody>
      </p:sp>
    </p:spTree>
    <p:extLst>
      <p:ext uri="{BB962C8B-B14F-4D97-AF65-F5344CB8AC3E}">
        <p14:creationId xmlns:p14="http://schemas.microsoft.com/office/powerpoint/2010/main" val="673128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BB8C14-41CD-4A51-B73C-0BD9E1C58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8" y="535781"/>
            <a:ext cx="7936706" cy="424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210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 Facts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 refers to Monty Python - the languages creator was a big fan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Python is older than Java (1991 versus 1995)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dirty="0"/>
              <a:t>Consistently above top 10, if not top 5, on programming language popularity lists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Python is maintained/developed by Open Source community efforts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Open source solutions are generally created by professionals looking for better tools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Being free solutions, they are generally driven by acceptance and community need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- “There’s a package for that”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Base Python - core programming language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Packages - extensions, often written in Python itself, or other languages ‘C’ for the most part, that add high level functionality to programs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Packages we care about: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Numpy - does fast math on arrays (C-code under the hood)</a:t>
            </a:r>
          </a:p>
          <a:p>
            <a:pPr>
              <a:spcBef>
                <a:spcPts val="1200"/>
              </a:spcBef>
            </a:pPr>
            <a:r>
              <a:rPr lang="en-US" dirty="0"/>
              <a:t>Matplotlib - pretty graphs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Pandas - allows for handling data in the form of: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Tables or datasets or dataframes (Columns and Rows)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Pandas Package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071563"/>
            <a:ext cx="8520600" cy="35789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Sorry this one doesn’t have a cute story about its’ name - it’s derived from ‘PANel DAta’ :(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Base Python does not have an idea of a table/dataset/dataframe, Pandas is a standard extension that brings user support for tables/datasets/dataframes.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Pandas has a few ways of approaching dataframes, sub-syntax approaches, that when learning can be tricky, but each approach has pros and cons.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050" name="Picture 2" descr="Image result for sad panda">
            <a:extLst>
              <a:ext uri="{FF2B5EF4-FFF2-40B4-BE49-F238E27FC236}">
                <a16:creationId xmlns:a16="http://schemas.microsoft.com/office/drawing/2014/main" id="{03B28647-F916-4F6C-BE33-C8BC891F9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756" y="1845469"/>
            <a:ext cx="184785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SQL to Pandas</a:t>
            </a:r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Structured Query Language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Designed specifically to interact with relational databases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Imperative language - specify *WHAT* is wanted, not *HOW* results are arrived at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There’s an optimizer that reads code and create an execution plan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Quite different from most general purpose programming languages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GP languages generally require to specify not only ‘what’ but ‘how’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Pandas</a:t>
            </a:r>
            <a:br>
              <a:rPr lang="en"/>
            </a:br>
            <a:r>
              <a:rPr lang="en"/>
              <a:t>	- Dataframes are analogous to tables</a:t>
            </a:r>
            <a:br>
              <a:rPr lang="en"/>
            </a:br>
            <a:r>
              <a:rPr lang="en"/>
              <a:t>	- Many GPL features will be new eg, loops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From SAS to Pandas</a:t>
            </a:r>
            <a:endParaRPr dirty="0"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935831"/>
            <a:ext cx="5996231" cy="40290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SAS</a:t>
            </a:r>
            <a:endParaRPr dirty="0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Designed with heavy focus on Statistical/Data Analysis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Features of the data-step are similar to a GP language, but GP languages can use those features without a data-step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Pandas</a:t>
            </a:r>
            <a:endParaRPr dirty="0"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Dataframes are analogous to data-sets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SAS procedures as such do not exist - but functions from pandas work in a similar fashion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Biggest hurdle(my opinion) is </a:t>
            </a:r>
            <a:r>
              <a:rPr lang="en-US" dirty="0"/>
              <a:t>getting used to the ‘noun first’ syntax (Yoda speak?)</a:t>
            </a:r>
          </a:p>
          <a:p>
            <a:pPr marL="1371600" lvl="1" indent="-310832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>
                <a:highlight>
                  <a:srgbClr val="00FF00"/>
                </a:highlight>
              </a:rPr>
              <a:t>Proc sort data=fred </a:t>
            </a:r>
            <a:r>
              <a:rPr lang="en" dirty="0"/>
              <a:t>… versus </a:t>
            </a:r>
            <a:r>
              <a:rPr lang="en" dirty="0">
                <a:highlight>
                  <a:srgbClr val="00FFFF"/>
                </a:highlight>
              </a:rPr>
              <a:t>fred.sort_values(....)</a:t>
            </a:r>
            <a:endParaRPr dirty="0">
              <a:highlight>
                <a:srgbClr val="00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6A9097-813B-46FB-87ED-29A17E775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018" y="3324225"/>
            <a:ext cx="2647950" cy="17240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71438"/>
            <a:ext cx="8520600" cy="946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Hello World! (</a:t>
            </a:r>
            <a:r>
              <a:rPr lang="en-US" dirty="0"/>
              <a:t>https://www.programiz.com/python-programming/online-compiler/)</a:t>
            </a:r>
            <a:endParaRPr dirty="0"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495425" y="939143"/>
            <a:ext cx="8520600" cy="40043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print('Hello World!')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x=1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print(x)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y='Hello World!' 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print(y)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# Concept lists - Python 'gets' them    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fruits = ["apple", "banana", "cherry"]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for x in fruits: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  print(x) 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  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# Range function - list of number from p to q  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for x in range(6):</a:t>
            </a:r>
            <a:endParaRPr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    print(x) 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endParaRPr lang="en" sz="135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350" dirty="0"/>
              <a:t># Note pythonic default sequences begin with zero</a:t>
            </a:r>
            <a:endParaRPr sz="1350"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endParaRPr sz="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732</Words>
  <Application>Microsoft Office PowerPoint</Application>
  <PresentationFormat>On-screen Show (16:9)</PresentationFormat>
  <Paragraphs>91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Simple Light</vt:lpstr>
      <vt:lpstr>Python</vt:lpstr>
      <vt:lpstr>And now for something completely different:   Fun Facts</vt:lpstr>
      <vt:lpstr>PowerPoint Presentation</vt:lpstr>
      <vt:lpstr>Fun Facts</vt:lpstr>
      <vt:lpstr>Python - “There’s a package for that”</vt:lpstr>
      <vt:lpstr>Pandas Package</vt:lpstr>
      <vt:lpstr>From SQL to Pandas</vt:lpstr>
      <vt:lpstr>From SAS to Pandas</vt:lpstr>
      <vt:lpstr>Hello World! (https://www.programiz.com/python-programming/online-compiler/)</vt:lpstr>
      <vt:lpstr>Conditionals, assignment versus comparison operator</vt:lpstr>
      <vt:lpstr>Data Analysis - Pandas</vt:lpstr>
      <vt:lpstr>Python ‘Ecosystem’</vt:lpstr>
      <vt:lpstr>Getting Python with all the Bells and Whistles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</dc:title>
  <dc:creator>Amendola, Christopher A</dc:creator>
  <cp:lastModifiedBy>Amendola, Christopher A</cp:lastModifiedBy>
  <cp:revision>11</cp:revision>
  <dcterms:modified xsi:type="dcterms:W3CDTF">2023-02-22T16:08:35Z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8a73c85-e524-44a6-bd58-7df7ef87be8f_Enabled">
    <vt:lpwstr>true</vt:lpwstr>
  </property>
  <property fmtid="{D5CDD505-2E9C-101B-9397-08002B2CF9AE}" pid="3" name="MSIP_Label_a8a73c85-e524-44a6-bd58-7df7ef87be8f_SetDate">
    <vt:lpwstr>2023-01-10T14:18:40Z</vt:lpwstr>
  </property>
  <property fmtid="{D5CDD505-2E9C-101B-9397-08002B2CF9AE}" pid="4" name="MSIP_Label_a8a73c85-e524-44a6-bd58-7df7ef87be8f_Method">
    <vt:lpwstr>Privileged</vt:lpwstr>
  </property>
  <property fmtid="{D5CDD505-2E9C-101B-9397-08002B2CF9AE}" pid="5" name="MSIP_Label_a8a73c85-e524-44a6-bd58-7df7ef87be8f_Name">
    <vt:lpwstr>Internal Label</vt:lpwstr>
  </property>
  <property fmtid="{D5CDD505-2E9C-101B-9397-08002B2CF9AE}" pid="6" name="MSIP_Label_a8a73c85-e524-44a6-bd58-7df7ef87be8f_SiteId">
    <vt:lpwstr>db05faca-c82a-4b9d-b9c5-0f64b6755421</vt:lpwstr>
  </property>
  <property fmtid="{D5CDD505-2E9C-101B-9397-08002B2CF9AE}" pid="7" name="MSIP_Label_a8a73c85-e524-44a6-bd58-7df7ef87be8f_ActionId">
    <vt:lpwstr>6640a4c2-86c9-4484-a26b-41bf82fb8858</vt:lpwstr>
  </property>
  <property fmtid="{D5CDD505-2E9C-101B-9397-08002B2CF9AE}" pid="8" name="MSIP_Label_a8a73c85-e524-44a6-bd58-7df7ef87be8f_ContentBits">
    <vt:lpwstr>0</vt:lpwstr>
  </property>
</Properties>
</file>

<file path=docProps/thumbnail.jpeg>
</file>